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Telegraf" charset="1" panose="00000500000000000000"/>
      <p:regular r:id="rId13"/>
    </p:embeddedFont>
    <p:embeddedFont>
      <p:font typeface="Helvetica World" charset="1" panose="020B05000400000200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oaCiZUlc.mp4>
</file>

<file path=ppt/media/image1.png>
</file>

<file path=ppt/media/image10.png>
</file>

<file path=ppt/media/image11.png>
</file>

<file path=ppt/media/image12.sv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VAGoaCiZUlc.mp4" Type="http://schemas.openxmlformats.org/officeDocument/2006/relationships/video"/><Relationship Id="rId4" Target="../media/VAGoaCiZUlc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489873" y="0"/>
            <a:ext cx="5798127" cy="10287000"/>
          </a:xfrm>
          <a:custGeom>
            <a:avLst/>
            <a:gdLst/>
            <a:ahLst/>
            <a:cxnLst/>
            <a:rect r="r" b="b" t="t" l="l"/>
            <a:pathLst>
              <a:path h="10287000" w="5798127">
                <a:moveTo>
                  <a:pt x="0" y="0"/>
                </a:moveTo>
                <a:lnTo>
                  <a:pt x="5798127" y="0"/>
                </a:lnTo>
                <a:lnTo>
                  <a:pt x="579812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4787247" cy="4787247"/>
          </a:xfrm>
          <a:custGeom>
            <a:avLst/>
            <a:gdLst/>
            <a:ahLst/>
            <a:cxnLst/>
            <a:rect r="r" b="b" t="t" l="l"/>
            <a:pathLst>
              <a:path h="4787247" w="4787247">
                <a:moveTo>
                  <a:pt x="0" y="0"/>
                </a:moveTo>
                <a:lnTo>
                  <a:pt x="4787247" y="0"/>
                </a:lnTo>
                <a:lnTo>
                  <a:pt x="4787247" y="4787247"/>
                </a:lnTo>
                <a:lnTo>
                  <a:pt x="0" y="47872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619858"/>
            <a:ext cx="11461173" cy="21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380"/>
              </a:lnSpc>
            </a:pPr>
            <a:r>
              <a:rPr lang="en-US" sz="13982" spc="-55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Ava-Scope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925243"/>
            <a:ext cx="6818971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  <a:spcBef>
                <a:spcPct val="0"/>
              </a:spcBef>
            </a:pPr>
            <a:r>
              <a:rPr lang="en-US" sz="3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Oliver Tipton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683383"/>
            <a:ext cx="6818971" cy="2390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Real-Time, AI-Powered Metrics Dashboard for Avalanche Subnets/L1s</a:t>
            </a:r>
          </a:p>
          <a:p>
            <a:pPr algn="l">
              <a:lnSpc>
                <a:spcPts val="47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5881" y="383631"/>
            <a:ext cx="17296630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59"/>
              </a:lnSpc>
              <a:spcBef>
                <a:spcPct val="0"/>
              </a:spcBef>
            </a:pPr>
            <a:r>
              <a:rPr lang="en-US" sz="8799" spc="-351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Data Observability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798781"/>
            <a:ext cx="3944648" cy="4420698"/>
            <a:chOff x="0" y="0"/>
            <a:chExt cx="5259531" cy="589426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0"/>
              <a:ext cx="5259531" cy="7361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Adoption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889194"/>
              <a:ext cx="5259531" cy="5005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Avalanche Subnets are rapidly gaining adoption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Enterprises, gaming, and DeFi protocols are launching Subnets to escape L1 congestion and control their execution environment</a:t>
              </a: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641961" y="2798781"/>
            <a:ext cx="7004079" cy="3163398"/>
            <a:chOff x="0" y="0"/>
            <a:chExt cx="9338772" cy="4217864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0"/>
              <a:ext cx="9338772" cy="7361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Lack of Transparent tooling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89194"/>
              <a:ext cx="9338772" cy="3328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Cross-chain Teleporter traffic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Validator distribution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Contract deployments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On-chain activity (TPS, gas, ERC-20 transactions / day)</a:t>
              </a: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229701" y="2798781"/>
            <a:ext cx="5937860" cy="2325198"/>
            <a:chOff x="0" y="0"/>
            <a:chExt cx="7917147" cy="310026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0"/>
              <a:ext cx="7917147" cy="7361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Target Audience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889194"/>
              <a:ext cx="7917147" cy="2211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Not just for developers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Built robust enough for developers, but digestible enough for anyone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Can be used by a CTO or by a marketer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-452939" y="7359567"/>
            <a:ext cx="6843505" cy="5138850"/>
          </a:xfrm>
          <a:custGeom>
            <a:avLst/>
            <a:gdLst/>
            <a:ahLst/>
            <a:cxnLst/>
            <a:rect r="r" b="b" t="t" l="l"/>
            <a:pathLst>
              <a:path h="5138850" w="6843505">
                <a:moveTo>
                  <a:pt x="0" y="5138850"/>
                </a:moveTo>
                <a:lnTo>
                  <a:pt x="6843504" y="5138850"/>
                </a:lnTo>
                <a:lnTo>
                  <a:pt x="6843504" y="0"/>
                </a:lnTo>
                <a:lnTo>
                  <a:pt x="0" y="0"/>
                </a:lnTo>
                <a:lnTo>
                  <a:pt x="0" y="513885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33450"/>
            <a:ext cx="7561501" cy="2762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sz="8800" spc="-351">
                <a:solidFill>
                  <a:srgbClr val="FF3131"/>
                </a:solidFill>
                <a:latin typeface="Telegraf"/>
                <a:ea typeface="Telegraf"/>
                <a:cs typeface="Telegraf"/>
                <a:sym typeface="Telegraf"/>
              </a:rPr>
              <a:t>Introducing AvaScope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8302502"/>
            <a:ext cx="19761262" cy="1994730"/>
            <a:chOff x="0" y="0"/>
            <a:chExt cx="26348350" cy="2659640"/>
          </a:xfrm>
        </p:grpSpPr>
        <p:sp>
          <p:nvSpPr>
            <p:cNvPr name="Freeform 4" id="4"/>
            <p:cNvSpPr/>
            <p:nvPr/>
          </p:nvSpPr>
          <p:spPr>
            <a:xfrm flipH="false" flipV="false" rot="-5400000">
              <a:off x="10292855" y="-1024257"/>
              <a:ext cx="2645997" cy="4694512"/>
            </a:xfrm>
            <a:custGeom>
              <a:avLst/>
              <a:gdLst/>
              <a:ahLst/>
              <a:cxnLst/>
              <a:rect r="r" b="b" t="t" l="l"/>
              <a:pathLst>
                <a:path h="4694512" w="2645997">
                  <a:moveTo>
                    <a:pt x="0" y="0"/>
                  </a:moveTo>
                  <a:lnTo>
                    <a:pt x="2645998" y="0"/>
                  </a:lnTo>
                  <a:lnTo>
                    <a:pt x="2645998" y="4694511"/>
                  </a:lnTo>
                  <a:lnTo>
                    <a:pt x="0" y="46945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true" rot="-5400000">
              <a:off x="7216385" y="-1024257"/>
              <a:ext cx="2645997" cy="4694512"/>
            </a:xfrm>
            <a:custGeom>
              <a:avLst/>
              <a:gdLst/>
              <a:ahLst/>
              <a:cxnLst/>
              <a:rect r="r" b="b" t="t" l="l"/>
              <a:pathLst>
                <a:path h="4694512" w="2645997">
                  <a:moveTo>
                    <a:pt x="0" y="4694511"/>
                  </a:moveTo>
                  <a:lnTo>
                    <a:pt x="2645998" y="4694511"/>
                  </a:lnTo>
                  <a:lnTo>
                    <a:pt x="2645998" y="0"/>
                  </a:lnTo>
                  <a:lnTo>
                    <a:pt x="0" y="0"/>
                  </a:lnTo>
                  <a:lnTo>
                    <a:pt x="0" y="4694511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-5400000">
              <a:off x="4100727" y="-1024257"/>
              <a:ext cx="2645997" cy="4694512"/>
            </a:xfrm>
            <a:custGeom>
              <a:avLst/>
              <a:gdLst/>
              <a:ahLst/>
              <a:cxnLst/>
              <a:rect r="r" b="b" t="t" l="l"/>
              <a:pathLst>
                <a:path h="4694512" w="2645997">
                  <a:moveTo>
                    <a:pt x="0" y="0"/>
                  </a:moveTo>
                  <a:lnTo>
                    <a:pt x="2645997" y="0"/>
                  </a:lnTo>
                  <a:lnTo>
                    <a:pt x="2645997" y="4694511"/>
                  </a:lnTo>
                  <a:lnTo>
                    <a:pt x="0" y="46945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true" rot="-5400000">
              <a:off x="1024257" y="-1024257"/>
              <a:ext cx="2645997" cy="4694512"/>
            </a:xfrm>
            <a:custGeom>
              <a:avLst/>
              <a:gdLst/>
              <a:ahLst/>
              <a:cxnLst/>
              <a:rect r="r" b="b" t="t" l="l"/>
              <a:pathLst>
                <a:path h="4694512" w="2645997">
                  <a:moveTo>
                    <a:pt x="0" y="4694511"/>
                  </a:moveTo>
                  <a:lnTo>
                    <a:pt x="2645997" y="4694511"/>
                  </a:lnTo>
                  <a:lnTo>
                    <a:pt x="2645997" y="0"/>
                  </a:lnTo>
                  <a:lnTo>
                    <a:pt x="0" y="0"/>
                  </a:lnTo>
                  <a:lnTo>
                    <a:pt x="0" y="4694511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-5400000">
              <a:off x="22678095" y="-1010614"/>
              <a:ext cx="2645997" cy="4694512"/>
            </a:xfrm>
            <a:custGeom>
              <a:avLst/>
              <a:gdLst/>
              <a:ahLst/>
              <a:cxnLst/>
              <a:rect r="r" b="b" t="t" l="l"/>
              <a:pathLst>
                <a:path h="4694512" w="2645997">
                  <a:moveTo>
                    <a:pt x="0" y="0"/>
                  </a:moveTo>
                  <a:lnTo>
                    <a:pt x="2645998" y="0"/>
                  </a:lnTo>
                  <a:lnTo>
                    <a:pt x="2645998" y="4694512"/>
                  </a:lnTo>
                  <a:lnTo>
                    <a:pt x="0" y="46945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true" rot="-5400000">
              <a:off x="19601625" y="-1010614"/>
              <a:ext cx="2645997" cy="4694512"/>
            </a:xfrm>
            <a:custGeom>
              <a:avLst/>
              <a:gdLst/>
              <a:ahLst/>
              <a:cxnLst/>
              <a:rect r="r" b="b" t="t" l="l"/>
              <a:pathLst>
                <a:path h="4694512" w="2645997">
                  <a:moveTo>
                    <a:pt x="0" y="4694512"/>
                  </a:moveTo>
                  <a:lnTo>
                    <a:pt x="2645998" y="4694512"/>
                  </a:lnTo>
                  <a:lnTo>
                    <a:pt x="2645998" y="0"/>
                  </a:lnTo>
                  <a:lnTo>
                    <a:pt x="0" y="0"/>
                  </a:lnTo>
                  <a:lnTo>
                    <a:pt x="0" y="4694512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-5400000">
              <a:off x="16485967" y="-1010614"/>
              <a:ext cx="2645997" cy="4694512"/>
            </a:xfrm>
            <a:custGeom>
              <a:avLst/>
              <a:gdLst/>
              <a:ahLst/>
              <a:cxnLst/>
              <a:rect r="r" b="b" t="t" l="l"/>
              <a:pathLst>
                <a:path h="4694512" w="2645997">
                  <a:moveTo>
                    <a:pt x="0" y="0"/>
                  </a:moveTo>
                  <a:lnTo>
                    <a:pt x="2645997" y="0"/>
                  </a:lnTo>
                  <a:lnTo>
                    <a:pt x="2645997" y="4694512"/>
                  </a:lnTo>
                  <a:lnTo>
                    <a:pt x="0" y="46945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true" rot="-5400000">
              <a:off x="13409497" y="-1010614"/>
              <a:ext cx="2645997" cy="4694512"/>
            </a:xfrm>
            <a:custGeom>
              <a:avLst/>
              <a:gdLst/>
              <a:ahLst/>
              <a:cxnLst/>
              <a:rect r="r" b="b" t="t" l="l"/>
              <a:pathLst>
                <a:path h="4694512" w="2645997">
                  <a:moveTo>
                    <a:pt x="0" y="4694512"/>
                  </a:moveTo>
                  <a:lnTo>
                    <a:pt x="2645997" y="4694512"/>
                  </a:lnTo>
                  <a:lnTo>
                    <a:pt x="2645997" y="0"/>
                  </a:lnTo>
                  <a:lnTo>
                    <a:pt x="0" y="0"/>
                  </a:lnTo>
                  <a:lnTo>
                    <a:pt x="0" y="4694512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685800" y="3856527"/>
            <a:ext cx="13244447" cy="5420823"/>
            <a:chOff x="0" y="0"/>
            <a:chExt cx="17659263" cy="7227764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95250"/>
              <a:ext cx="17659263" cy="5981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90881" indent="-345440" lvl="1">
                <a:lnSpc>
                  <a:spcPts val="4480"/>
                </a:lnSpc>
                <a:buAutoNum type="arabicPeriod" startAt="1"/>
              </a:pPr>
              <a:r>
                <a:rPr lang="en-US" sz="32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Real-Time dashboard for Avalanche Subnets</a:t>
              </a:r>
            </a:p>
            <a:p>
              <a:pPr algn="l" marL="690881" indent="-345440" lvl="1">
                <a:lnSpc>
                  <a:spcPts val="4480"/>
                </a:lnSpc>
                <a:buAutoNum type="arabicPeriod" startAt="1"/>
              </a:pPr>
              <a:r>
                <a:rPr lang="en-US" sz="32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AI Agent with access to Subnet data specific to the user, making it easy and accessible for anyone</a:t>
              </a:r>
            </a:p>
            <a:p>
              <a:pPr algn="l" marL="690881" indent="-345440" lvl="1">
                <a:lnSpc>
                  <a:spcPts val="4480"/>
                </a:lnSpc>
                <a:buAutoNum type="arabicPeriod" startAt="1"/>
              </a:pPr>
              <a:r>
                <a:rPr lang="en-US" sz="32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Cross-chain Teleporter metrics (messages in/out), Staking: validator &amp; delegator counts and weight, Contracts deployed over time, Active address engagement, TPS, gas utilization, ERC20 transfers</a:t>
              </a:r>
            </a:p>
            <a:p>
              <a:pPr algn="l">
                <a:lnSpc>
                  <a:spcPts val="4480"/>
                </a:lnSpc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6134294"/>
              <a:ext cx="17659263" cy="10934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37489" y="1773469"/>
            <a:ext cx="12613023" cy="8403427"/>
          </a:xfrm>
          <a:custGeom>
            <a:avLst/>
            <a:gdLst/>
            <a:ahLst/>
            <a:cxnLst/>
            <a:rect r="r" b="b" t="t" l="l"/>
            <a:pathLst>
              <a:path h="8403427" w="12613023">
                <a:moveTo>
                  <a:pt x="0" y="0"/>
                </a:moveTo>
                <a:lnTo>
                  <a:pt x="12613022" y="0"/>
                </a:lnTo>
                <a:lnTo>
                  <a:pt x="12613022" y="8403427"/>
                </a:lnTo>
                <a:lnTo>
                  <a:pt x="0" y="8403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620944"/>
            <a:ext cx="9417758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7000" spc="-280">
                <a:solidFill>
                  <a:srgbClr val="FF3131"/>
                </a:solidFill>
                <a:latin typeface="Telegraf"/>
                <a:ea typeface="Telegraf"/>
                <a:cs typeface="Telegraf"/>
                <a:sym typeface="Telegraf"/>
              </a:rPr>
              <a:t>System Architecture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37857" y="1647396"/>
            <a:ext cx="15812286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004006" y="326490"/>
            <a:ext cx="10279988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Telegraf"/>
                <a:ea typeface="Telegraf"/>
                <a:cs typeface="Telegraf"/>
                <a:sym typeface="Telegraf"/>
              </a:rPr>
              <a:t>DEMO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354858" y="4174662"/>
            <a:ext cx="17863898" cy="0"/>
          </a:xfrm>
          <a:prstGeom prst="line">
            <a:avLst/>
          </a:prstGeom>
          <a:ln cap="flat" w="95250">
            <a:solidFill>
              <a:srgbClr val="FF575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8693619" y="4012737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5881089" y="4012737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92933" y="4031787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00000"/>
                  </a:srgbClr>
                </a:gs>
                <a:gs pos="100000">
                  <a:srgbClr val="737373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2570007" y="0"/>
            <a:ext cx="5717993" cy="3819068"/>
          </a:xfrm>
          <a:custGeom>
            <a:avLst/>
            <a:gdLst/>
            <a:ahLst/>
            <a:cxnLst/>
            <a:rect r="r" b="b" t="t" l="l"/>
            <a:pathLst>
              <a:path h="3819068" w="5717993">
                <a:moveTo>
                  <a:pt x="0" y="0"/>
                </a:moveTo>
                <a:lnTo>
                  <a:pt x="5717993" y="0"/>
                </a:lnTo>
                <a:lnTo>
                  <a:pt x="5717993" y="3819068"/>
                </a:lnTo>
                <a:lnTo>
                  <a:pt x="0" y="38190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92933" y="4794907"/>
            <a:ext cx="3364925" cy="2871126"/>
            <a:chOff x="0" y="0"/>
            <a:chExt cx="4486566" cy="3828168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95250"/>
              <a:ext cx="4486566" cy="7361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Today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058298"/>
              <a:ext cx="4486566" cy="2769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399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Present MVP</a:t>
              </a:r>
            </a:p>
            <a:p>
              <a:pPr algn="l" marL="518160" indent="-259080" lvl="1">
                <a:lnSpc>
                  <a:spcPts val="33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u="none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Built dashboard with AI Agent that has access to all your L1 or Subnet Data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335006" y="4763620"/>
            <a:ext cx="3364925" cy="2452026"/>
            <a:chOff x="0" y="0"/>
            <a:chExt cx="4486566" cy="3269368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95250"/>
              <a:ext cx="4486566" cy="7361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June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058298"/>
              <a:ext cx="4486566" cy="2211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Include more metrics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Add alerts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Waitlist for partners</a:t>
              </a: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768044" y="4763620"/>
            <a:ext cx="3491256" cy="2452026"/>
            <a:chOff x="0" y="0"/>
            <a:chExt cx="4655008" cy="3269368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95250"/>
              <a:ext cx="4655008" cy="7361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Telegraf"/>
                  <a:ea typeface="Telegraf"/>
                  <a:cs typeface="Telegraf"/>
                  <a:sym typeface="Telegraf"/>
                </a:rPr>
                <a:t>July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058298"/>
              <a:ext cx="4655008" cy="2211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Deploy publicly</a:t>
              </a:r>
            </a:p>
            <a:p>
              <a:pPr algn="l" marL="518160" indent="-259080" lvl="1">
                <a:lnSpc>
                  <a:spcPts val="33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Create and publish API endpoints &amp; Library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28700" y="933450"/>
            <a:ext cx="7561501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sz="8800" spc="-351">
                <a:solidFill>
                  <a:srgbClr val="FF5757"/>
                </a:solidFill>
                <a:latin typeface="Telegraf"/>
                <a:ea typeface="Telegraf"/>
                <a:cs typeface="Telegraf"/>
                <a:sym typeface="Telegraf"/>
              </a:rPr>
              <a:t>Roadmap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374048"/>
            <a:ext cx="4584988" cy="1199806"/>
            <a:chOff x="0" y="0"/>
            <a:chExt cx="6113317" cy="159974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8100"/>
              <a:ext cx="6113317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Oliver Tipton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65072"/>
              <a:ext cx="6113317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116339"/>
            <a:ext cx="4584125" cy="2457106"/>
            <a:chOff x="0" y="0"/>
            <a:chExt cx="6112166" cy="327614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38100"/>
              <a:ext cx="6112166" cy="685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40"/>
                </a:lnSpc>
              </a:pPr>
              <a:r>
                <a:rPr lang="en-US" sz="3200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Telegram: @oltipton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065072"/>
              <a:ext cx="6112166" cy="2211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X: @MrOliverpt</a:t>
              </a:r>
            </a:p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</a:p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u="none">
                  <a:solidFill>
                    <a:srgbClr val="FFFFFF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Github: https://github.com/Oliverpt-1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933450"/>
            <a:ext cx="11991893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sz="8800" spc="-35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Thank You</a:t>
            </a:r>
          </a:p>
        </p:txBody>
      </p:sp>
      <p:sp>
        <p:nvSpPr>
          <p:cNvPr name="Freeform 9" id="9"/>
          <p:cNvSpPr/>
          <p:nvPr/>
        </p:nvSpPr>
        <p:spPr>
          <a:xfrm flipH="false" flipV="true" rot="-5400000">
            <a:off x="10909779" y="1281911"/>
            <a:ext cx="10292715" cy="7728893"/>
          </a:xfrm>
          <a:custGeom>
            <a:avLst/>
            <a:gdLst/>
            <a:ahLst/>
            <a:cxnLst/>
            <a:rect r="r" b="b" t="t" l="l"/>
            <a:pathLst>
              <a:path h="7728893" w="10292715">
                <a:moveTo>
                  <a:pt x="0" y="7728893"/>
                </a:moveTo>
                <a:lnTo>
                  <a:pt x="10292715" y="7728893"/>
                </a:lnTo>
                <a:lnTo>
                  <a:pt x="10292715" y="0"/>
                </a:lnTo>
                <a:lnTo>
                  <a:pt x="0" y="0"/>
                </a:lnTo>
                <a:lnTo>
                  <a:pt x="0" y="772889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DAGoZe6UYvA</dc:identifier>
  <dcterms:modified xsi:type="dcterms:W3CDTF">2011-08-01T06:04:30Z</dcterms:modified>
  <cp:revision>1</cp:revision>
  <dc:title>Investor Pitch Deck Presentation in Black Purple White Cool Corporate Style</dc:title>
</cp:coreProperties>
</file>

<file path=docProps/thumbnail.jpeg>
</file>